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71" d="100"/>
          <a:sy n="71" d="100"/>
        </p:scale>
        <p:origin x="84" y="7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C1E574-2BF9-4DF2-A5E0-F9C06EF9E766}"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6CF1B-CA87-4343-85C7-6497F935F3DF}" type="slidenum">
              <a:rPr lang="en-US" smtClean="0"/>
              <a:t>‹#›</a:t>
            </a:fld>
            <a:endParaRPr lang="en-US"/>
          </a:p>
        </p:txBody>
      </p:sp>
    </p:spTree>
    <p:extLst>
      <p:ext uri="{BB962C8B-B14F-4D97-AF65-F5344CB8AC3E}">
        <p14:creationId xmlns:p14="http://schemas.microsoft.com/office/powerpoint/2010/main" val="2103298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C1E574-2BF9-4DF2-A5E0-F9C06EF9E766}"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6CF1B-CA87-4343-85C7-6497F935F3DF}" type="slidenum">
              <a:rPr lang="en-US" smtClean="0"/>
              <a:t>‹#›</a:t>
            </a:fld>
            <a:endParaRPr lang="en-US"/>
          </a:p>
        </p:txBody>
      </p:sp>
    </p:spTree>
    <p:extLst>
      <p:ext uri="{BB962C8B-B14F-4D97-AF65-F5344CB8AC3E}">
        <p14:creationId xmlns:p14="http://schemas.microsoft.com/office/powerpoint/2010/main" val="1580847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C1E574-2BF9-4DF2-A5E0-F9C06EF9E766}"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6CF1B-CA87-4343-85C7-6497F935F3DF}" type="slidenum">
              <a:rPr lang="en-US" smtClean="0"/>
              <a:t>‹#›</a:t>
            </a:fld>
            <a:endParaRPr lang="en-US"/>
          </a:p>
        </p:txBody>
      </p:sp>
    </p:spTree>
    <p:extLst>
      <p:ext uri="{BB962C8B-B14F-4D97-AF65-F5344CB8AC3E}">
        <p14:creationId xmlns:p14="http://schemas.microsoft.com/office/powerpoint/2010/main" val="2790737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C1E574-2BF9-4DF2-A5E0-F9C06EF9E766}"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6CF1B-CA87-4343-85C7-6497F935F3DF}" type="slidenum">
              <a:rPr lang="en-US" smtClean="0"/>
              <a:t>‹#›</a:t>
            </a:fld>
            <a:endParaRPr lang="en-US"/>
          </a:p>
        </p:txBody>
      </p:sp>
    </p:spTree>
    <p:extLst>
      <p:ext uri="{BB962C8B-B14F-4D97-AF65-F5344CB8AC3E}">
        <p14:creationId xmlns:p14="http://schemas.microsoft.com/office/powerpoint/2010/main" val="2902842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C1E574-2BF9-4DF2-A5E0-F9C06EF9E766}"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6CF1B-CA87-4343-85C7-6497F935F3DF}" type="slidenum">
              <a:rPr lang="en-US" smtClean="0"/>
              <a:t>‹#›</a:t>
            </a:fld>
            <a:endParaRPr lang="en-US"/>
          </a:p>
        </p:txBody>
      </p:sp>
    </p:spTree>
    <p:extLst>
      <p:ext uri="{BB962C8B-B14F-4D97-AF65-F5344CB8AC3E}">
        <p14:creationId xmlns:p14="http://schemas.microsoft.com/office/powerpoint/2010/main" val="1583348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C1E574-2BF9-4DF2-A5E0-F9C06EF9E766}" type="datetimeFigureOut">
              <a:rPr lang="en-US" smtClean="0"/>
              <a:t>9/6/2022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6CF1B-CA87-4343-85C7-6497F935F3DF}" type="slidenum">
              <a:rPr lang="en-US" smtClean="0"/>
              <a:t>‹#›</a:t>
            </a:fld>
            <a:endParaRPr lang="en-US"/>
          </a:p>
        </p:txBody>
      </p:sp>
    </p:spTree>
    <p:extLst>
      <p:ext uri="{BB962C8B-B14F-4D97-AF65-F5344CB8AC3E}">
        <p14:creationId xmlns:p14="http://schemas.microsoft.com/office/powerpoint/2010/main" val="2659119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C1E574-2BF9-4DF2-A5E0-F9C06EF9E766}" type="datetimeFigureOut">
              <a:rPr lang="en-US" smtClean="0"/>
              <a:t>9/6/2022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96CF1B-CA87-4343-85C7-6497F935F3DF}" type="slidenum">
              <a:rPr lang="en-US" smtClean="0"/>
              <a:t>‹#›</a:t>
            </a:fld>
            <a:endParaRPr lang="en-US"/>
          </a:p>
        </p:txBody>
      </p:sp>
    </p:spTree>
    <p:extLst>
      <p:ext uri="{BB962C8B-B14F-4D97-AF65-F5344CB8AC3E}">
        <p14:creationId xmlns:p14="http://schemas.microsoft.com/office/powerpoint/2010/main" val="2275554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C1E574-2BF9-4DF2-A5E0-F9C06EF9E766}" type="datetimeFigureOut">
              <a:rPr lang="en-US" smtClean="0"/>
              <a:t>9/6/2022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96CF1B-CA87-4343-85C7-6497F935F3DF}" type="slidenum">
              <a:rPr lang="en-US" smtClean="0"/>
              <a:t>‹#›</a:t>
            </a:fld>
            <a:endParaRPr lang="en-US"/>
          </a:p>
        </p:txBody>
      </p:sp>
    </p:spTree>
    <p:extLst>
      <p:ext uri="{BB962C8B-B14F-4D97-AF65-F5344CB8AC3E}">
        <p14:creationId xmlns:p14="http://schemas.microsoft.com/office/powerpoint/2010/main" val="2552155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C1E574-2BF9-4DF2-A5E0-F9C06EF9E766}" type="datetimeFigureOut">
              <a:rPr lang="en-US" smtClean="0"/>
              <a:t>9/6/2022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96CF1B-CA87-4343-85C7-6497F935F3DF}" type="slidenum">
              <a:rPr lang="en-US" smtClean="0"/>
              <a:t>‹#›</a:t>
            </a:fld>
            <a:endParaRPr lang="en-US"/>
          </a:p>
        </p:txBody>
      </p:sp>
    </p:spTree>
    <p:extLst>
      <p:ext uri="{BB962C8B-B14F-4D97-AF65-F5344CB8AC3E}">
        <p14:creationId xmlns:p14="http://schemas.microsoft.com/office/powerpoint/2010/main" val="2895845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C1E574-2BF9-4DF2-A5E0-F9C06EF9E766}" type="datetimeFigureOut">
              <a:rPr lang="en-US" smtClean="0"/>
              <a:t>9/6/2022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6CF1B-CA87-4343-85C7-6497F935F3DF}" type="slidenum">
              <a:rPr lang="en-US" smtClean="0"/>
              <a:t>‹#›</a:t>
            </a:fld>
            <a:endParaRPr lang="en-US"/>
          </a:p>
        </p:txBody>
      </p:sp>
    </p:spTree>
    <p:extLst>
      <p:ext uri="{BB962C8B-B14F-4D97-AF65-F5344CB8AC3E}">
        <p14:creationId xmlns:p14="http://schemas.microsoft.com/office/powerpoint/2010/main" val="2526565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C1E574-2BF9-4DF2-A5E0-F9C06EF9E766}" type="datetimeFigureOut">
              <a:rPr lang="en-US" smtClean="0"/>
              <a:t>9/6/2022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6CF1B-CA87-4343-85C7-6497F935F3DF}" type="slidenum">
              <a:rPr lang="en-US" smtClean="0"/>
              <a:t>‹#›</a:t>
            </a:fld>
            <a:endParaRPr lang="en-US"/>
          </a:p>
        </p:txBody>
      </p:sp>
    </p:spTree>
    <p:extLst>
      <p:ext uri="{BB962C8B-B14F-4D97-AF65-F5344CB8AC3E}">
        <p14:creationId xmlns:p14="http://schemas.microsoft.com/office/powerpoint/2010/main" val="3147798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C1E574-2BF9-4DF2-A5E0-F9C06EF9E766}" type="datetimeFigureOut">
              <a:rPr lang="en-US" smtClean="0"/>
              <a:t>9/6/2022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96CF1B-CA87-4343-85C7-6497F935F3DF}" type="slidenum">
              <a:rPr lang="en-US" smtClean="0"/>
              <a:t>‹#›</a:t>
            </a:fld>
            <a:endParaRPr lang="en-US"/>
          </a:p>
        </p:txBody>
      </p:sp>
    </p:spTree>
    <p:extLst>
      <p:ext uri="{BB962C8B-B14F-4D97-AF65-F5344CB8AC3E}">
        <p14:creationId xmlns:p14="http://schemas.microsoft.com/office/powerpoint/2010/main" val="2850871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83341" y="3064155"/>
            <a:ext cx="9977718" cy="2758421"/>
          </a:xfrm>
        </p:spPr>
        <p:txBody>
          <a:bodyPr>
            <a:normAutofit/>
          </a:bodyPr>
          <a:lstStyle/>
          <a:p>
            <a:pPr algn="just"/>
            <a:r>
              <a:rPr lang="en-US" dirty="0" smtClean="0">
                <a:latin typeface="Times New Roman" panose="02020603050405020304" pitchFamily="18" charset="0"/>
                <a:cs typeface="Times New Roman" panose="02020603050405020304" pitchFamily="18" charset="0"/>
              </a:rPr>
              <a:t>The philosophy of The Coalition is that, by working together on issues of mutual agreement, the participating organizations can harness the grassroots support of more than 5.5 million members plus their families and accomplish far more than by working on these initiatives separately. When one or more of the Coalition organizations is invited to testify before Congress, we frequently coordinate the testimony with the other Coalition associations and present it on behalf of the entire Coalition. This lends greater weight and unanimity to the testimony than if it were presented by any individual association.</a:t>
            </a:r>
            <a:endParaRPr lang="en-US"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07777" y="238550"/>
            <a:ext cx="8942293" cy="2825606"/>
          </a:xfrm>
          <a:prstGeom prst="rect">
            <a:avLst/>
          </a:prstGeom>
        </p:spPr>
      </p:pic>
      <p:sp>
        <p:nvSpPr>
          <p:cNvPr id="8" name="TextBox 7"/>
          <p:cNvSpPr txBox="1"/>
          <p:nvPr/>
        </p:nvSpPr>
        <p:spPr>
          <a:xfrm>
            <a:off x="3334866" y="5889812"/>
            <a:ext cx="5930153" cy="646331"/>
          </a:xfrm>
          <a:prstGeom prst="rect">
            <a:avLst/>
          </a:prstGeom>
          <a:noFill/>
        </p:spPr>
        <p:txBody>
          <a:bodyPr wrap="square" rtlCol="0">
            <a:spAutoFit/>
          </a:bodyPr>
          <a:lstStyle/>
          <a:p>
            <a:r>
              <a:rPr lang="en-US" sz="3600" i="1" dirty="0" smtClean="0"/>
              <a:t>www.themilitarycoalition.org</a:t>
            </a:r>
            <a:endParaRPr lang="en-US" sz="3600" i="1" dirty="0"/>
          </a:p>
        </p:txBody>
      </p:sp>
    </p:spTree>
    <p:extLst>
      <p:ext uri="{BB962C8B-B14F-4D97-AF65-F5344CB8AC3E}">
        <p14:creationId xmlns:p14="http://schemas.microsoft.com/office/powerpoint/2010/main" val="3542835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3347" y="618605"/>
            <a:ext cx="3386420" cy="1199257"/>
          </a:xfrm>
        </p:spPr>
        <p:txBody>
          <a:bodyPr>
            <a:normAutofit/>
          </a:bodyPr>
          <a:lstStyle/>
          <a:p>
            <a:r>
              <a:rPr lang="en-US" b="1" dirty="0" smtClean="0">
                <a:latin typeface="Times New Roman" panose="02020603050405020304" pitchFamily="18" charset="0"/>
                <a:cs typeface="Times New Roman" panose="02020603050405020304" pitchFamily="18" charset="0"/>
              </a:rPr>
              <a:t>Who We Are</a:t>
            </a:r>
            <a:endParaRPr lang="en-US" b="1"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98404" y="260961"/>
            <a:ext cx="1556901" cy="1556901"/>
          </a:xfr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00877" y="235586"/>
            <a:ext cx="1671924" cy="1671924"/>
          </a:xfrm>
          <a:prstGeom prst="rect">
            <a:avLst/>
          </a:prstGeom>
        </p:spPr>
      </p:pic>
      <p:sp>
        <p:nvSpPr>
          <p:cNvPr id="6" name="Title 1"/>
          <p:cNvSpPr txBox="1">
            <a:spLocks/>
          </p:cNvSpPr>
          <p:nvPr/>
        </p:nvSpPr>
        <p:spPr>
          <a:xfrm>
            <a:off x="648422" y="1990010"/>
            <a:ext cx="10902602" cy="47469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buFont typeface="Arial" panose="020B0604020202020204" pitchFamily="34" charset="0"/>
              <a:buChar char="•"/>
            </a:pPr>
            <a:r>
              <a:rPr lang="en-US" sz="2000" b="0" i="0" dirty="0" smtClean="0">
                <a:effectLst/>
                <a:latin typeface="Times New Roman" panose="02020603050405020304" pitchFamily="18" charset="0"/>
                <a:cs typeface="Times New Roman" panose="02020603050405020304" pitchFamily="18" charset="0"/>
              </a:rPr>
              <a:t>The Military Coalition is a group of 35 military, veterans and uniformed services organizations in </a:t>
            </a:r>
            <a:br>
              <a:rPr lang="en-US" sz="2000" b="0" i="0" dirty="0" smtClean="0">
                <a:effectLst/>
                <a:latin typeface="Times New Roman" panose="02020603050405020304" pitchFamily="18" charset="0"/>
                <a:cs typeface="Times New Roman" panose="02020603050405020304" pitchFamily="18" charset="0"/>
              </a:rPr>
            </a:br>
            <a:r>
              <a:rPr lang="en-US" sz="2000" b="0" i="0" dirty="0" smtClean="0">
                <a:effectLst/>
                <a:latin typeface="Times New Roman" panose="02020603050405020304" pitchFamily="18" charset="0"/>
                <a:cs typeface="Times New Roman" panose="02020603050405020304" pitchFamily="18" charset="0"/>
              </a:rPr>
              <a:t>  joint pursuit of the following goals:</a:t>
            </a:r>
          </a:p>
          <a:p>
            <a:endParaRPr lang="en-US" sz="1050" b="0" i="0" dirty="0" smtClean="0">
              <a:effectLst/>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000" b="0" i="0" dirty="0" smtClean="0">
                <a:effectLst/>
                <a:latin typeface="Times New Roman" panose="02020603050405020304" pitchFamily="18" charset="0"/>
                <a:cs typeface="Times New Roman" panose="02020603050405020304" pitchFamily="18" charset="0"/>
              </a:rPr>
              <a:t>Maintaining a strong national defense provided by recruiting and retaining skilled and highly </a:t>
            </a:r>
            <a:br>
              <a:rPr lang="en-US" sz="2000" b="0" i="0" dirty="0" smtClean="0">
                <a:effectLst/>
                <a:latin typeface="Times New Roman" panose="02020603050405020304" pitchFamily="18" charset="0"/>
                <a:cs typeface="Times New Roman" panose="02020603050405020304" pitchFamily="18" charset="0"/>
              </a:rPr>
            </a:br>
            <a:r>
              <a:rPr lang="en-US" sz="2000" b="0" i="0" dirty="0" smtClean="0">
                <a:effectLst/>
                <a:latin typeface="Times New Roman" panose="02020603050405020304" pitchFamily="18" charset="0"/>
                <a:cs typeface="Times New Roman" panose="02020603050405020304" pitchFamily="18" charset="0"/>
              </a:rPr>
              <a:t> capable personnel in the eight uniformed services;</a:t>
            </a:r>
          </a:p>
          <a:p>
            <a:endParaRPr lang="en-US" sz="1000" b="0" i="0" dirty="0" smtClean="0">
              <a:effectLst/>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000" b="0" i="0" dirty="0" smtClean="0">
                <a:effectLst/>
                <a:latin typeface="Times New Roman" panose="02020603050405020304" pitchFamily="18" charset="0"/>
                <a:cs typeface="Times New Roman" panose="02020603050405020304" pitchFamily="18" charset="0"/>
              </a:rPr>
              <a:t>Maintaining uniformed services compensation and benefits at levels sufficient to attract and retain </a:t>
            </a:r>
            <a:br>
              <a:rPr lang="en-US" sz="2000" b="0" i="0" dirty="0" smtClean="0">
                <a:effectLst/>
                <a:latin typeface="Times New Roman" panose="02020603050405020304" pitchFamily="18" charset="0"/>
                <a:cs typeface="Times New Roman" panose="02020603050405020304" pitchFamily="18" charset="0"/>
              </a:rPr>
            </a:br>
            <a:r>
              <a:rPr lang="en-US" sz="2000" b="0" i="0" dirty="0" smtClean="0">
                <a:effectLst/>
                <a:latin typeface="Times New Roman" panose="02020603050405020304" pitchFamily="18" charset="0"/>
                <a:cs typeface="Times New Roman" panose="02020603050405020304" pitchFamily="18" charset="0"/>
              </a:rPr>
              <a:t> professional uniformed service members for careers of service to the Nation.</a:t>
            </a:r>
          </a:p>
          <a:p>
            <a:endParaRPr lang="en-US" sz="1000" b="0" i="0" dirty="0" smtClean="0">
              <a:effectLst/>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000" b="0" i="0" dirty="0" smtClean="0">
                <a:effectLst/>
                <a:latin typeface="Times New Roman" panose="02020603050405020304" pitchFamily="18" charset="0"/>
                <a:cs typeface="Times New Roman" panose="02020603050405020304" pitchFamily="18" charset="0"/>
              </a:rPr>
              <a:t>Representing the interests of the entire uniformed services community, including members' families </a:t>
            </a:r>
            <a:br>
              <a:rPr lang="en-US" sz="2000" b="0" i="0" dirty="0" smtClean="0">
                <a:effectLst/>
                <a:latin typeface="Times New Roman" panose="02020603050405020304" pitchFamily="18" charset="0"/>
                <a:cs typeface="Times New Roman" panose="02020603050405020304" pitchFamily="18" charset="0"/>
              </a:rPr>
            </a:br>
            <a:r>
              <a:rPr lang="en-US" sz="2000" b="0" i="0" dirty="0" smtClean="0">
                <a:effectLst/>
                <a:latin typeface="Times New Roman" panose="02020603050405020304" pitchFamily="18" charset="0"/>
                <a:cs typeface="Times New Roman" panose="02020603050405020304" pitchFamily="18" charset="0"/>
              </a:rPr>
              <a:t> and survivors, and responding to assaults upon the compensation and benefits earned by </a:t>
            </a:r>
            <a:br>
              <a:rPr lang="en-US" sz="2000" b="0" i="0" dirty="0" smtClean="0">
                <a:effectLst/>
                <a:latin typeface="Times New Roman" panose="02020603050405020304" pitchFamily="18" charset="0"/>
                <a:cs typeface="Times New Roman" panose="02020603050405020304" pitchFamily="18" charset="0"/>
              </a:rPr>
            </a:br>
            <a:r>
              <a:rPr lang="en-US" sz="2000" b="0" i="0" dirty="0" smtClean="0">
                <a:effectLst/>
                <a:latin typeface="Times New Roman" panose="02020603050405020304" pitchFamily="18" charset="0"/>
                <a:cs typeface="Times New Roman" panose="02020603050405020304" pitchFamily="18" charset="0"/>
              </a:rPr>
              <a:t> members of that community through years of dedicated service; and</a:t>
            </a:r>
          </a:p>
          <a:p>
            <a:endParaRPr lang="en-US" sz="1000" b="0" i="0" dirty="0" smtClean="0">
              <a:effectLst/>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000" b="0" i="0" dirty="0" smtClean="0">
                <a:effectLst/>
                <a:latin typeface="Times New Roman" panose="02020603050405020304" pitchFamily="18" charset="0"/>
                <a:cs typeface="Times New Roman" panose="02020603050405020304" pitchFamily="18" charset="0"/>
              </a:rPr>
              <a:t>Educating the public on the extraordinary demands and sacrifices associated with a career in </a:t>
            </a:r>
            <a:br>
              <a:rPr lang="en-US" sz="2000" b="0" i="0" dirty="0" smtClean="0">
                <a:effectLst/>
                <a:latin typeface="Times New Roman" panose="02020603050405020304" pitchFamily="18" charset="0"/>
                <a:cs typeface="Times New Roman" panose="02020603050405020304" pitchFamily="18" charset="0"/>
              </a:rPr>
            </a:br>
            <a:r>
              <a:rPr lang="en-US" sz="2000" b="0" i="0" dirty="0" smtClean="0">
                <a:effectLst/>
                <a:latin typeface="Times New Roman" panose="02020603050405020304" pitchFamily="18" charset="0"/>
                <a:cs typeface="Times New Roman" panose="02020603050405020304" pitchFamily="18" charset="0"/>
              </a:rPr>
              <a:t> uniformed service, and the need to maintain a similarly unique system of compensation and </a:t>
            </a:r>
            <a:br>
              <a:rPr lang="en-US" sz="2000" b="0" i="0" dirty="0" smtClean="0">
                <a:effectLst/>
                <a:latin typeface="Times New Roman" panose="02020603050405020304" pitchFamily="18" charset="0"/>
                <a:cs typeface="Times New Roman" panose="02020603050405020304" pitchFamily="18" charset="0"/>
              </a:rPr>
            </a:br>
            <a:r>
              <a:rPr lang="en-US" sz="2000" b="0" i="0" dirty="0" smtClean="0">
                <a:effectLst/>
                <a:latin typeface="Times New Roman" panose="02020603050405020304" pitchFamily="18" charset="0"/>
                <a:cs typeface="Times New Roman" panose="02020603050405020304" pitchFamily="18" charset="0"/>
              </a:rPr>
              <a:t> benefits to attract and retain the kinds and numbers of high-quality personnel needed to meet the </a:t>
            </a:r>
            <a:br>
              <a:rPr lang="en-US" sz="2000" b="0" i="0" dirty="0" smtClean="0">
                <a:effectLst/>
                <a:latin typeface="Times New Roman" panose="02020603050405020304" pitchFamily="18" charset="0"/>
                <a:cs typeface="Times New Roman" panose="02020603050405020304" pitchFamily="18" charset="0"/>
              </a:rPr>
            </a:br>
            <a:r>
              <a:rPr lang="en-US" sz="2000" b="0" i="0" dirty="0" smtClean="0">
                <a:effectLst/>
                <a:latin typeface="Times New Roman" panose="02020603050405020304" pitchFamily="18" charset="0"/>
                <a:cs typeface="Times New Roman" panose="02020603050405020304" pitchFamily="18" charset="0"/>
              </a:rPr>
              <a:t> Nation's short- and long-term defense requirements.</a:t>
            </a:r>
            <a:endParaRPr lang="en-US" sz="2000" b="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5586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5235" y="1039411"/>
            <a:ext cx="6248400" cy="1275415"/>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TMC Committees Include:</a:t>
            </a:r>
            <a:endParaRPr lang="en-US" b="1"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721659" y="2785360"/>
            <a:ext cx="5477435" cy="26319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Awards</a:t>
            </a:r>
          </a:p>
          <a:p>
            <a:pPr marL="571500" indent="-5715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Communications</a:t>
            </a:r>
          </a:p>
          <a:p>
            <a:pPr marL="571500" indent="-5715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Guard and Reserve</a:t>
            </a:r>
          </a:p>
          <a:p>
            <a:pPr marL="571500" indent="-5715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Health Care</a:t>
            </a:r>
          </a:p>
        </p:txBody>
      </p:sp>
      <p:sp>
        <p:nvSpPr>
          <p:cNvPr id="6" name="Title 1"/>
          <p:cNvSpPr txBox="1">
            <a:spLocks/>
          </p:cNvSpPr>
          <p:nvPr/>
        </p:nvSpPr>
        <p:spPr>
          <a:xfrm>
            <a:off x="6185644" y="2729752"/>
            <a:ext cx="5939121" cy="295835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Personnel</a:t>
            </a:r>
          </a:p>
          <a:p>
            <a:pPr marL="571500" indent="-5715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Retired Affairs</a:t>
            </a:r>
          </a:p>
          <a:p>
            <a:pPr marL="571500" indent="-5715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Taxes/Social Security</a:t>
            </a:r>
          </a:p>
          <a:p>
            <a:pPr marL="571500" indent="-5715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Veterans</a:t>
            </a:r>
            <a:endParaRPr lang="en-US" dirty="0" smtClean="0">
              <a:latin typeface="Times New Roman" panose="02020603050405020304" pitchFamily="18" charset="0"/>
              <a:cs typeface="Times New Roman" panose="02020603050405020304" pitchFamily="18" charset="0"/>
            </a:endParaRPr>
          </a:p>
        </p:txBody>
      </p:sp>
      <p:pic>
        <p:nvPicPr>
          <p:cNvPr id="7"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98404" y="260961"/>
            <a:ext cx="1556901" cy="1556901"/>
          </a:xfr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00877" y="235586"/>
            <a:ext cx="1671924" cy="1671924"/>
          </a:xfrm>
          <a:prstGeom prst="rect">
            <a:avLst/>
          </a:prstGeom>
        </p:spPr>
      </p:pic>
    </p:spTree>
    <p:extLst>
      <p:ext uri="{BB962C8B-B14F-4D97-AF65-F5344CB8AC3E}">
        <p14:creationId xmlns:p14="http://schemas.microsoft.com/office/powerpoint/2010/main" val="8570881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6237" y="578445"/>
            <a:ext cx="4656993" cy="1014003"/>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Letters to Congress</a:t>
            </a:r>
            <a:endParaRPr lang="en-US" b="1" dirty="0">
              <a:latin typeface="Times New Roman" panose="02020603050405020304" pitchFamily="18" charset="0"/>
              <a:cs typeface="Times New Roman" panose="02020603050405020304" pitchFamily="18" charset="0"/>
            </a:endParaRPr>
          </a:p>
        </p:txBody>
      </p:sp>
      <p:pic>
        <p:nvPicPr>
          <p:cNvPr id="7"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98404" y="260961"/>
            <a:ext cx="1556901" cy="1556901"/>
          </a:xfr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00877" y="235586"/>
            <a:ext cx="1671924" cy="1671924"/>
          </a:xfrm>
          <a:prstGeom prst="rect">
            <a:avLst/>
          </a:prstGeom>
        </p:spPr>
      </p:pic>
      <p:sp>
        <p:nvSpPr>
          <p:cNvPr id="9" name="Title 1"/>
          <p:cNvSpPr txBox="1">
            <a:spLocks/>
          </p:cNvSpPr>
          <p:nvPr/>
        </p:nvSpPr>
        <p:spPr>
          <a:xfrm>
            <a:off x="323485" y="1970981"/>
            <a:ext cx="5063640" cy="436975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600" b="0" i="0" dirty="0" smtClean="0">
                <a:effectLst/>
                <a:latin typeface="Times New Roman" panose="02020603050405020304" pitchFamily="18" charset="0"/>
                <a:cs typeface="Times New Roman" panose="02020603050405020304" pitchFamily="18" charset="0"/>
              </a:rPr>
              <a:t>May 27, 2022</a:t>
            </a:r>
          </a:p>
          <a:p>
            <a:pPr>
              <a:buFont typeface="Arial" panose="020B0604020202020204" pitchFamily="34" charset="0"/>
              <a:buChar char="•"/>
            </a:pPr>
            <a:r>
              <a:rPr lang="en-US" sz="1600" b="0" i="0" dirty="0" smtClean="0">
                <a:effectLst/>
                <a:latin typeface="Times New Roman" panose="02020603050405020304" pitchFamily="18" charset="0"/>
                <a:cs typeface="Times New Roman" panose="02020603050405020304" pitchFamily="18" charset="0"/>
              </a:rPr>
              <a:t>TMC consolidated statement to House Committee on Armed Services (HASC) Personnel Subcommittee leadership requesting consideration and support of TMCs fiscal year 2023 National Defense Authorization Act (NDAA) priorities.</a:t>
            </a:r>
          </a:p>
          <a:p>
            <a:pPr>
              <a:buFont typeface="Arial" panose="020B0604020202020204" pitchFamily="34" charset="0"/>
              <a:buChar char="•"/>
            </a:pPr>
            <a:endParaRPr lang="en-US" sz="1600" b="0" i="0" dirty="0" smtClean="0">
              <a:effectLst/>
              <a:latin typeface="Times New Roman" panose="02020603050405020304" pitchFamily="18" charset="0"/>
              <a:cs typeface="Times New Roman" panose="02020603050405020304" pitchFamily="18" charset="0"/>
            </a:endParaRPr>
          </a:p>
          <a:p>
            <a:r>
              <a:rPr lang="en-US" sz="1600" b="0" i="0" dirty="0" smtClean="0">
                <a:effectLst/>
                <a:latin typeface="Times New Roman" panose="02020603050405020304" pitchFamily="18" charset="0"/>
                <a:cs typeface="Times New Roman" panose="02020603050405020304" pitchFamily="18" charset="0"/>
              </a:rPr>
              <a:t>May 27, 2022</a:t>
            </a:r>
          </a:p>
          <a:p>
            <a:pPr>
              <a:buFont typeface="Arial" panose="020B0604020202020204" pitchFamily="34" charset="0"/>
              <a:buChar char="•"/>
            </a:pPr>
            <a:r>
              <a:rPr lang="en-US" sz="1600" b="0" i="0" dirty="0" smtClean="0">
                <a:effectLst/>
                <a:latin typeface="Times New Roman" panose="02020603050405020304" pitchFamily="18" charset="0"/>
                <a:cs typeface="Times New Roman" panose="02020603050405020304" pitchFamily="18" charset="0"/>
              </a:rPr>
              <a:t>TMC consolidated statement to Senate Committee on Armed Services (SASC) Personnel Subcommittee leadership requesting consideration and support of TMCs fiscal year 2023 National Defense Authorization Act (NDAA) priorities.</a:t>
            </a:r>
          </a:p>
          <a:p>
            <a:pPr>
              <a:buFont typeface="Arial" panose="020B0604020202020204" pitchFamily="34" charset="0"/>
              <a:buChar char="•"/>
            </a:pPr>
            <a:endParaRPr lang="en-US" sz="1600" b="0" i="0" dirty="0" smtClean="0">
              <a:effectLst/>
              <a:latin typeface="Times New Roman" panose="02020603050405020304" pitchFamily="18" charset="0"/>
              <a:cs typeface="Times New Roman" panose="02020603050405020304" pitchFamily="18" charset="0"/>
            </a:endParaRPr>
          </a:p>
          <a:p>
            <a:r>
              <a:rPr lang="en-US" sz="1600" b="0" i="0" dirty="0" smtClean="0">
                <a:effectLst/>
                <a:latin typeface="Times New Roman" panose="02020603050405020304" pitchFamily="18" charset="0"/>
                <a:cs typeface="Times New Roman" panose="02020603050405020304" pitchFamily="18" charset="0"/>
              </a:rPr>
              <a:t>April 14, 2022</a:t>
            </a:r>
          </a:p>
          <a:p>
            <a:pPr>
              <a:buFont typeface="Arial" panose="020B0604020202020204" pitchFamily="34" charset="0"/>
              <a:buChar char="•"/>
            </a:pPr>
            <a:r>
              <a:rPr lang="en-US" sz="1600" b="0" i="0" dirty="0" smtClean="0">
                <a:effectLst/>
                <a:latin typeface="Times New Roman" panose="02020603050405020304" pitchFamily="18" charset="0"/>
                <a:cs typeface="Times New Roman" panose="02020603050405020304" pitchFamily="18" charset="0"/>
              </a:rPr>
              <a:t>TMC letter expressing support for H.R.4824, the Stop Copay Overpay Act.</a:t>
            </a:r>
            <a:endParaRPr lang="en-US" sz="1600" b="0" i="0" dirty="0">
              <a:effectLst/>
              <a:latin typeface="Times New Roman" panose="02020603050405020304" pitchFamily="18" charset="0"/>
              <a:cs typeface="Times New Roman" panose="02020603050405020304" pitchFamily="18" charset="0"/>
            </a:endParaRPr>
          </a:p>
        </p:txBody>
      </p:sp>
      <p:sp>
        <p:nvSpPr>
          <p:cNvPr id="11" name="Title 1"/>
          <p:cNvSpPr txBox="1">
            <a:spLocks/>
          </p:cNvSpPr>
          <p:nvPr/>
        </p:nvSpPr>
        <p:spPr>
          <a:xfrm>
            <a:off x="5667254" y="2026742"/>
            <a:ext cx="6098921" cy="41320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b="0" i="0" dirty="0" smtClean="0">
                <a:effectLst/>
                <a:latin typeface="Times New Roman" panose="02020603050405020304" pitchFamily="18" charset="0"/>
                <a:cs typeface="Times New Roman" panose="02020603050405020304" pitchFamily="18" charset="0"/>
              </a:rPr>
              <a:t>December 8, 2021</a:t>
            </a:r>
          </a:p>
          <a:p>
            <a:pPr>
              <a:buFont typeface="Arial" panose="020B0604020202020204" pitchFamily="34" charset="0"/>
              <a:buChar char="•"/>
            </a:pPr>
            <a:r>
              <a:rPr lang="en-US" sz="1800" b="0" i="0" dirty="0" smtClean="0">
                <a:effectLst/>
                <a:latin typeface="Times New Roman" panose="02020603050405020304" pitchFamily="18" charset="0"/>
                <a:cs typeface="Times New Roman" panose="02020603050405020304" pitchFamily="18" charset="0"/>
              </a:rPr>
              <a:t>TMC letter expressing support and/or opposition to specific provisions of the Fiscal Year 2022 National Defense Authorization Act (NDAA). </a:t>
            </a:r>
          </a:p>
          <a:p>
            <a:pPr>
              <a:buFont typeface="Arial" panose="020B0604020202020204" pitchFamily="34" charset="0"/>
              <a:buChar char="•"/>
            </a:pPr>
            <a:endParaRPr lang="en-US" sz="1800" b="0" i="0" dirty="0" smtClean="0">
              <a:effectLst/>
              <a:latin typeface="Times New Roman" panose="02020603050405020304" pitchFamily="18" charset="0"/>
              <a:cs typeface="Times New Roman" panose="02020603050405020304" pitchFamily="18" charset="0"/>
            </a:endParaRPr>
          </a:p>
          <a:p>
            <a:r>
              <a:rPr lang="en-US" sz="1800" b="0" i="0" dirty="0" smtClean="0">
                <a:effectLst/>
                <a:latin typeface="Times New Roman" panose="02020603050405020304" pitchFamily="18" charset="0"/>
                <a:cs typeface="Times New Roman" panose="02020603050405020304" pitchFamily="18" charset="0"/>
              </a:rPr>
              <a:t>December 8, 2021</a:t>
            </a:r>
          </a:p>
          <a:p>
            <a:pPr>
              <a:buFont typeface="Arial" panose="020B0604020202020204" pitchFamily="34" charset="0"/>
              <a:buChar char="•"/>
            </a:pPr>
            <a:r>
              <a:rPr lang="en-US" sz="1800" b="0" i="0" dirty="0" smtClean="0">
                <a:effectLst/>
                <a:latin typeface="Times New Roman" panose="02020603050405020304" pitchFamily="18" charset="0"/>
                <a:cs typeface="Times New Roman" panose="02020603050405020304" pitchFamily="18" charset="0"/>
              </a:rPr>
              <a:t>TMC forwarding letter further reaffirming provisional and procedural priorities for the Fiscal Year 2022 National Defense Authorization Act (NDAA).</a:t>
            </a:r>
          </a:p>
          <a:p>
            <a:pPr>
              <a:buFont typeface="Arial" panose="020B0604020202020204" pitchFamily="34" charset="0"/>
              <a:buChar char="•"/>
            </a:pPr>
            <a:endParaRPr lang="en-US" sz="1800" b="0" i="0" dirty="0" smtClean="0">
              <a:effectLst/>
              <a:latin typeface="Times New Roman" panose="02020603050405020304" pitchFamily="18" charset="0"/>
              <a:cs typeface="Times New Roman" panose="02020603050405020304" pitchFamily="18" charset="0"/>
            </a:endParaRPr>
          </a:p>
          <a:p>
            <a:r>
              <a:rPr lang="en-US" sz="1800" b="0" i="0" dirty="0" smtClean="0">
                <a:effectLst/>
                <a:latin typeface="Times New Roman" panose="02020603050405020304" pitchFamily="18" charset="0"/>
                <a:cs typeface="Times New Roman" panose="02020603050405020304" pitchFamily="18" charset="0"/>
              </a:rPr>
              <a:t>December 1, 2021</a:t>
            </a:r>
          </a:p>
          <a:p>
            <a:pPr>
              <a:buFont typeface="Arial" panose="020B0604020202020204" pitchFamily="34" charset="0"/>
              <a:buChar char="•"/>
            </a:pPr>
            <a:r>
              <a:rPr lang="en-US" sz="1800" b="0" i="0" dirty="0" smtClean="0">
                <a:effectLst/>
                <a:latin typeface="Times New Roman" panose="02020603050405020304" pitchFamily="18" charset="0"/>
                <a:cs typeface="Times New Roman" panose="02020603050405020304" pitchFamily="18" charset="0"/>
              </a:rPr>
              <a:t>TMC letter expressing inclusion of Sec.721, Modifications and report related to reduction or realignment of military medical manning and medical billets, in the final version of the FY22 National Defense Authorization Act (NDAA). </a:t>
            </a:r>
            <a:endParaRPr lang="en-US" sz="1800" b="0" i="0" dirty="0">
              <a:effectLst/>
              <a:latin typeface="Times New Roman" panose="02020603050405020304" pitchFamily="18" charset="0"/>
              <a:cs typeface="Times New Roman" panose="02020603050405020304" pitchFamily="18" charset="0"/>
            </a:endParaRPr>
          </a:p>
        </p:txBody>
      </p:sp>
      <p:sp>
        <p:nvSpPr>
          <p:cNvPr id="12" name="TextBox 11"/>
          <p:cNvSpPr txBox="1"/>
          <p:nvPr/>
        </p:nvSpPr>
        <p:spPr>
          <a:xfrm>
            <a:off x="2339784" y="6008890"/>
            <a:ext cx="8283393" cy="646331"/>
          </a:xfrm>
          <a:prstGeom prst="rect">
            <a:avLst/>
          </a:prstGeom>
          <a:noFill/>
        </p:spPr>
        <p:txBody>
          <a:bodyPr wrap="square" rtlCol="0">
            <a:spAutoFit/>
          </a:bodyPr>
          <a:lstStyle/>
          <a:p>
            <a:r>
              <a:rPr lang="en-US" sz="3600" i="1" dirty="0" smtClean="0"/>
              <a:t>www.themilitarycoalition.org/letters</a:t>
            </a:r>
            <a:endParaRPr lang="en-US" sz="3600" i="1" dirty="0"/>
          </a:p>
        </p:txBody>
      </p:sp>
    </p:spTree>
    <p:extLst>
      <p:ext uri="{BB962C8B-B14F-4D97-AF65-F5344CB8AC3E}">
        <p14:creationId xmlns:p14="http://schemas.microsoft.com/office/powerpoint/2010/main" val="14774423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315</Words>
  <Application>Microsoft Office PowerPoint</Application>
  <PresentationFormat>Widescreen</PresentationFormat>
  <Paragraphs>39</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Who We Are</vt:lpstr>
      <vt:lpstr>TMC Committees Include:</vt:lpstr>
      <vt:lpstr>Letters to Congress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12</cp:revision>
  <dcterms:created xsi:type="dcterms:W3CDTF">2022-09-06T16:11:42Z</dcterms:created>
  <dcterms:modified xsi:type="dcterms:W3CDTF">2022-09-06T17:06:56Z</dcterms:modified>
</cp:coreProperties>
</file>